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Nunito"/>
      <p:regular r:id="rId12"/>
      <p:bold r:id="rId13"/>
      <p:italic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Nunito-bold.fntdata"/><Relationship Id="rId12" Type="http://schemas.openxmlformats.org/officeDocument/2006/relationships/font" Target="fonts/Nunito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Nunito-boldItalic.fntdata"/><Relationship Id="rId14" Type="http://schemas.openxmlformats.org/officeDocument/2006/relationships/font" Target="fonts/Nuni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d7dd05376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d7dd05376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52f44099a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52f44099a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52f44099a6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52f44099a6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52f44099a6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52f44099a6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52f44099a6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52f44099a6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6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" name="Google Shape;34;p2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35" name="Google Shape;35;p2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9" name="Google Shape;119;p11"/>
          <p:cNvSpPr txBox="1"/>
          <p:nvPr>
            <p:ph hasCustomPrompt="1" type="title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/>
          <p:nvPr>
            <p:ph idx="1" type="body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1" name="Google Shape;121;p1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" name="Google Shape;47;p3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8" name="Google Shape;48;p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dk2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4" name="Google Shape;54;p4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dk2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1" name="Google Shape;61;p5"/>
          <p:cNvSpPr txBox="1"/>
          <p:nvPr>
            <p:ph idx="1" type="body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2" name="Google Shape;62;p5"/>
          <p:cNvSpPr txBox="1"/>
          <p:nvPr>
            <p:ph idx="2" type="body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3" name="Google Shape;63;p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dk2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9" name="Google Shape;69;p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accent3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7"/>
          <p:cNvSpPr txBox="1"/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5" name="Google Shape;75;p7"/>
          <p:cNvSpPr txBox="1"/>
          <p:nvPr>
            <p:ph idx="1" type="body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7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" name="Google Shape;93;p8"/>
          <p:cNvSpPr txBox="1"/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4" name="Google Shape;94;p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dk2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9"/>
          <p:cNvSpPr txBox="1"/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00" name="Google Shape;100;p9"/>
          <p:cNvSpPr txBox="1"/>
          <p:nvPr>
            <p:ph idx="1" type="subTitle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1" name="Google Shape;101;p9"/>
          <p:cNvSpPr txBox="1"/>
          <p:nvPr>
            <p:ph idx="2" type="body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2" name="Google Shape;102;p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accen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0"/>
          <p:cNvSpPr txBox="1"/>
          <p:nvPr>
            <p:ph idx="1" type="body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8" name="Google Shape;108;p10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hift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1.png"/><Relationship Id="rId6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www.youtube.com/watch?v=4W01WvSRzUE&amp;t=13s" TargetMode="External"/><Relationship Id="rId4" Type="http://schemas.openxmlformats.org/officeDocument/2006/relationships/hyperlink" Target="https://www.youtube.com/watch?v=KwwQBrm7_iE" TargetMode="External"/><Relationship Id="rId5" Type="http://schemas.openxmlformats.org/officeDocument/2006/relationships/hyperlink" Target="https://www.youtube.com/watch?v=506MKoOT-3E" TargetMode="External"/><Relationship Id="rId6" Type="http://schemas.openxmlformats.org/officeDocument/2006/relationships/hyperlink" Target="https://manuale.edu.ro/manuale/Clasa%20a%20VI-a/Fizica/EDP2/A539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/>
          <p:nvPr>
            <p:ph type="ctrTitle"/>
          </p:nvPr>
        </p:nvSpPr>
        <p:spPr>
          <a:xfrm>
            <a:off x="958575" y="1015850"/>
            <a:ext cx="7219500" cy="217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FF"/>
                </a:solidFill>
              </a:rPr>
              <a:t>Efecte ale schimbării stării termice</a:t>
            </a:r>
            <a:endParaRPr b="1">
              <a:solidFill>
                <a:srgbClr val="0000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FF"/>
                </a:solidFill>
              </a:rPr>
              <a:t>DILATAREA</a:t>
            </a:r>
            <a:endParaRPr b="1">
              <a:solidFill>
                <a:srgbClr val="0000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911">
                <a:solidFill>
                  <a:srgbClr val="000000"/>
                </a:solidFill>
              </a:rPr>
              <a:t>clasa a VI-a</a:t>
            </a:r>
            <a:endParaRPr sz="2911">
              <a:solidFill>
                <a:srgbClr val="000000"/>
              </a:solidFill>
            </a:endParaRPr>
          </a:p>
        </p:txBody>
      </p:sp>
      <p:sp>
        <p:nvSpPr>
          <p:cNvPr id="129" name="Google Shape;129;p13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Prof. Costîn Mihaela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/>
          <p:nvPr>
            <p:ph type="ctrTitle"/>
          </p:nvPr>
        </p:nvSpPr>
        <p:spPr>
          <a:xfrm>
            <a:off x="272208" y="-173550"/>
            <a:ext cx="8520600" cy="205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14"/>
          <p:cNvSpPr txBox="1"/>
          <p:nvPr>
            <p:ph idx="1" type="subTitle"/>
          </p:nvPr>
        </p:nvSpPr>
        <p:spPr>
          <a:xfrm>
            <a:off x="311700" y="2162800"/>
            <a:ext cx="8520600" cy="173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Fenomenul de creștere a volumului corpului la creșterea temperaturii se numește </a:t>
            </a:r>
            <a:r>
              <a:rPr lang="en" sz="2900">
                <a:solidFill>
                  <a:srgbClr val="000000"/>
                </a:solidFill>
              </a:rPr>
              <a:t>dilatare</a:t>
            </a:r>
            <a:r>
              <a:rPr lang="en" sz="2900"/>
              <a:t>. Fenomenul invers dilatării se numește </a:t>
            </a:r>
            <a:r>
              <a:rPr lang="en" sz="2900">
                <a:solidFill>
                  <a:srgbClr val="000000"/>
                </a:solidFill>
              </a:rPr>
              <a:t>contractie</a:t>
            </a:r>
            <a:r>
              <a:rPr lang="en" sz="2900"/>
              <a:t>.</a:t>
            </a:r>
            <a:endParaRPr sz="29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5"/>
          <p:cNvSpPr txBox="1"/>
          <p:nvPr>
            <p:ph type="title"/>
          </p:nvPr>
        </p:nvSpPr>
        <p:spPr>
          <a:xfrm>
            <a:off x="173500" y="1389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-400050" lvl="0" marL="457200" rtl="0" algn="ctr">
              <a:spcBef>
                <a:spcPts val="0"/>
              </a:spcBef>
              <a:spcAft>
                <a:spcPts val="0"/>
              </a:spcAft>
              <a:buSzPct val="100000"/>
              <a:buAutoNum type="romanUcPeriod"/>
            </a:pPr>
            <a:r>
              <a:rPr lang="en"/>
              <a:t>DILATAREA SOLIDELOR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15"/>
          <p:cNvSpPr txBox="1"/>
          <p:nvPr>
            <p:ph idx="1" type="body"/>
          </p:nvPr>
        </p:nvSpPr>
        <p:spPr>
          <a:xfrm>
            <a:off x="173500" y="711675"/>
            <a:ext cx="8520600" cy="250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!!! Orice corp are 3 dimensiuni. In funcție de forma sa, corpul se poate dilata, diferit, în sensul în care dimensiunile mai mari se dilata mai mult.</a:t>
            </a:r>
            <a:endParaRPr sz="1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AutoNum type="alphaLcParenR"/>
            </a:pPr>
            <a:r>
              <a:rPr b="1" lang="en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Dilatarea liniară</a:t>
            </a:r>
            <a:r>
              <a:rPr lang="en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pt corpurile care au o dimensiune mult mai mare decat celelate două (ex. Cui, sârmă, șina, ac, conductă…..)</a:t>
            </a:r>
            <a:endParaRPr sz="1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AutoNum type="alphaLcParenR"/>
            </a:pPr>
            <a:r>
              <a:rPr b="1" lang="en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Dilatarea in suprafață</a:t>
            </a:r>
            <a:r>
              <a:rPr lang="en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pt corpurile ce au două dimensiuni mult mai mare decat a treia.(de ex. tablă metalică sau de asbest, plăci de beton….)</a:t>
            </a:r>
            <a:endParaRPr sz="1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AutoNum type="alphaLcParenR"/>
            </a:pPr>
            <a:r>
              <a:rPr b="1" lang="en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Dilatarea în volum</a:t>
            </a:r>
            <a:r>
              <a:rPr lang="en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specifică corpurilor care au toate cele trei dimensiuni comparabile ca valoare (ex. o bila metalica, un cub metalic…)</a:t>
            </a:r>
            <a:endParaRPr sz="1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i="1" lang="en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Ex.1 explicati ce sugereaza imaginile de mai jos.</a:t>
            </a:r>
            <a:endParaRPr i="1" sz="1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2" name="Google Shape;14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9869" y="3653300"/>
            <a:ext cx="1166825" cy="8763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08588" y="3653300"/>
            <a:ext cx="1669161" cy="87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49659" y="3653312"/>
            <a:ext cx="1248566" cy="942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70125" y="3653300"/>
            <a:ext cx="1669150" cy="9368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6"/>
          <p:cNvSpPr txBox="1"/>
          <p:nvPr>
            <p:ph type="title"/>
          </p:nvPr>
        </p:nvSpPr>
        <p:spPr>
          <a:xfrm>
            <a:off x="369075" y="24125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II. </a:t>
            </a:r>
            <a:r>
              <a:rPr lang="en"/>
              <a:t>DILATAREA LICHIDELOR</a:t>
            </a:r>
            <a:endParaRPr/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16"/>
          <p:cNvSpPr txBox="1"/>
          <p:nvPr>
            <p:ph idx="1" type="body"/>
          </p:nvPr>
        </p:nvSpPr>
        <p:spPr>
          <a:xfrm>
            <a:off x="369075" y="822950"/>
            <a:ext cx="8559900" cy="263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5715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Există lichide care se dilată mai mult decat altele. Cele care se dilată ușor se folosesc la termometre, de ex……….</a:t>
            </a:r>
            <a:endParaRPr sz="17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5715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Majoritatea lichidelor, prin încălzire, își măresc volumul, iar prin răcire, și-l micșorează EXCEPȚIE- </a:t>
            </a:r>
            <a:r>
              <a:rPr b="1" lang="en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APA,</a:t>
            </a:r>
            <a:r>
              <a:rPr lang="en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ÎN INERVALUL DE TEMPERATURĂ 0 </a:t>
            </a:r>
            <a:r>
              <a:rPr baseline="30000" lang="en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 </a:t>
            </a:r>
            <a:r>
              <a:rPr lang="en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 </a:t>
            </a:r>
            <a:r>
              <a:rPr lang="en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- 4</a:t>
            </a:r>
            <a:r>
              <a:rPr baseline="30000" lang="en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 </a:t>
            </a:r>
            <a:r>
              <a:rPr lang="en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C.</a:t>
            </a:r>
            <a:endParaRPr sz="17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8575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Acest fenomen se numeste </a:t>
            </a:r>
            <a:r>
              <a:rPr b="1" lang="en" sz="17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anomalia apei </a:t>
            </a:r>
            <a:r>
              <a:rPr lang="en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(de aceea, prin răcire de la 4 </a:t>
            </a:r>
            <a:r>
              <a:rPr baseline="30000" lang="en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 </a:t>
            </a:r>
            <a:r>
              <a:rPr lang="en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 </a:t>
            </a:r>
            <a:r>
              <a:rPr lang="en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 0</a:t>
            </a:r>
            <a:r>
              <a:rPr baseline="30000" lang="en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</a:t>
            </a:r>
            <a:r>
              <a:rPr lang="en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</a:t>
            </a:r>
            <a:r>
              <a:rPr lang="en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volumul crește. </a:t>
            </a:r>
            <a:endParaRPr sz="17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8575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Pb. </a:t>
            </a:r>
            <a:r>
              <a:rPr lang="en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Prin îngheţare, apa se dilată, 100cm³ de apă transformându-se în 109cm³ de gheaţă. Câtă gheaţă se obtine din 3 Litri de apă?</a:t>
            </a:r>
            <a:r>
              <a:rPr lang="en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sz="17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8575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 reamintiți formula densității?</a:t>
            </a:r>
            <a:endParaRPr sz="17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2" name="Google Shape;152;p16"/>
          <p:cNvSpPr txBox="1"/>
          <p:nvPr/>
        </p:nvSpPr>
        <p:spPr>
          <a:xfrm>
            <a:off x="691950" y="3525775"/>
            <a:ext cx="7756200" cy="114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Ex.2. Ce lichide se folosesc ca substanță termometrică?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Ex.3.Ce se întâmplă cu densitatea unei substanțe, în general, prin încălzire?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Ce se întâmplă cu densitatea apei prin încălzire de la 0</a:t>
            </a:r>
            <a:r>
              <a:rPr baseline="30000" lang="en" sz="1700">
                <a:latin typeface="Times New Roman"/>
                <a:ea typeface="Times New Roman"/>
                <a:cs typeface="Times New Roman"/>
                <a:sym typeface="Times New Roman"/>
              </a:rPr>
              <a:t>0 </a:t>
            </a:r>
            <a:r>
              <a:rPr lang="en" sz="1700"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 la 4 </a:t>
            </a:r>
            <a:r>
              <a:rPr baseline="30000" lang="en" sz="1700">
                <a:latin typeface="Times New Roman"/>
                <a:ea typeface="Times New Roman"/>
                <a:cs typeface="Times New Roman"/>
                <a:sym typeface="Times New Roman"/>
              </a:rPr>
              <a:t>0 </a:t>
            </a:r>
            <a:r>
              <a:rPr lang="en" sz="1700"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? Explicație.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7"/>
          <p:cNvSpPr txBox="1"/>
          <p:nvPr>
            <p:ph type="title"/>
          </p:nvPr>
        </p:nvSpPr>
        <p:spPr>
          <a:xfrm>
            <a:off x="420525" y="24125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III. </a:t>
            </a:r>
            <a:r>
              <a:rPr lang="en"/>
              <a:t>DILATAREA GAZELOR</a:t>
            </a:r>
            <a:endParaRPr/>
          </a:p>
        </p:txBody>
      </p:sp>
      <p:sp>
        <p:nvSpPr>
          <p:cNvPr id="158" name="Google Shape;158;p17"/>
          <p:cNvSpPr txBox="1"/>
          <p:nvPr>
            <p:ph idx="1" type="body"/>
          </p:nvPr>
        </p:nvSpPr>
        <p:spPr>
          <a:xfrm>
            <a:off x="420525" y="1195850"/>
            <a:ext cx="8413500" cy="349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 </a:t>
            </a:r>
            <a:r>
              <a:rPr lang="en" sz="6523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Dintre toate substanțele, gazele se dilata cel mai ușor.  De exemplu, o minge, ușor dezumflată, lăsată la soare se umflă (mai evident cu o minge de plajă). </a:t>
            </a:r>
            <a:endParaRPr sz="6523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6523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Ex.4 Realizați un montaj pentru experimentul de dilatare a aerului cu materialele următoare: sticlă, dop cu orificiu, tub trecut prin orificiu (pai) și câteva picături de apă în tub care să închidă aerul din sticlă.</a:t>
            </a:r>
            <a:endParaRPr sz="6523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6523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Ex.5 Comparați densitățile solidelor, lichidelor și gazelor. (nu luam în calcul excepțiile de la regulă).</a:t>
            </a:r>
            <a:endParaRPr sz="6523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6523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Observație:</a:t>
            </a:r>
            <a:endParaRPr sz="6523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6523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Substanțele cu densitate mai mică, au distanțele dintre molecule mai………</a:t>
            </a:r>
            <a:endParaRPr sz="6523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6523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Asta explică de ce gazele se dilată mai mult.</a:t>
            </a:r>
            <a:endParaRPr sz="6523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8"/>
          <p:cNvSpPr txBox="1"/>
          <p:nvPr>
            <p:ph type="title"/>
          </p:nvPr>
        </p:nvSpPr>
        <p:spPr>
          <a:xfrm>
            <a:off x="484825" y="39555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Aprofundare </a:t>
            </a:r>
            <a:endParaRPr sz="2700"/>
          </a:p>
        </p:txBody>
      </p:sp>
      <p:sp>
        <p:nvSpPr>
          <p:cNvPr id="164" name="Google Shape;164;p18"/>
          <p:cNvSpPr txBox="1"/>
          <p:nvPr>
            <p:ph idx="1" type="body"/>
          </p:nvPr>
        </p:nvSpPr>
        <p:spPr>
          <a:xfrm>
            <a:off x="360050" y="861525"/>
            <a:ext cx="8332200" cy="388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Urmariti experimentele din link-urile de mai jos: </a:t>
            </a:r>
            <a:endParaRPr sz="1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 u="sng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https://www.youtube.com/watch?v=4W01WvSRzUE&amp;t=13s</a:t>
            </a:r>
            <a:endParaRPr sz="1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 u="sng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https://www.youtube.com/watch?v=KwwQBrm7_iE</a:t>
            </a:r>
            <a:endParaRPr sz="1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 u="sng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https://www.youtube.com/watch?v=506MKoOT-3E</a:t>
            </a:r>
            <a:endParaRPr sz="1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Faceti descrierea narativă a fenomenelor puse în evidență în cele trei filmulețe.</a:t>
            </a:r>
            <a:endParaRPr sz="1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Suport- manual: </a:t>
            </a:r>
            <a:r>
              <a:rPr lang="en" sz="1600" u="sng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https://manuale.edu.ro/manuale/Clasa%20a%20VI-a/Fizica/EDP2/A539.pdf</a:t>
            </a:r>
            <a:r>
              <a:rPr lang="en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pg.81</a:t>
            </a:r>
            <a:endParaRPr sz="1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SUCCES!</a:t>
            </a:r>
            <a:endParaRPr sz="1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